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9753600" cy="7315200"/>
  <p:notesSz cx="6858000" cy="9144000"/>
  <p:embeddedFontLst>
    <p:embeddedFont>
      <p:font typeface="Poppins" pitchFamily="2" charset="77"/>
      <p:regular r:id="rId3"/>
      <p:bold r:id="rId4"/>
      <p:italic r:id="rId5"/>
      <p:boldItalic r:id="rId6"/>
    </p:embeddedFont>
    <p:embeddedFont>
      <p:font typeface="Poppins Bold" pitchFamily="2" charset="77"/>
      <p:regular r:id="rId7"/>
      <p:bold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32" autoAdjust="0"/>
    <p:restoredTop sz="94589" autoAdjust="0"/>
  </p:normalViewPr>
  <p:slideViewPr>
    <p:cSldViewPr>
      <p:cViewPr varScale="1">
        <p:scale>
          <a:sx n="108" d="100"/>
          <a:sy n="108" d="100"/>
        </p:scale>
        <p:origin x="140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-1680000">
            <a:off x="3082800" y="2248534"/>
            <a:ext cx="509346" cy="834994"/>
          </a:xfrm>
          <a:custGeom>
            <a:avLst/>
            <a:gdLst/>
            <a:ahLst/>
            <a:cxnLst/>
            <a:rect l="l" t="t" r="r" b="b"/>
            <a:pathLst>
              <a:path w="509346" h="834994">
                <a:moveTo>
                  <a:pt x="0" y="0"/>
                </a:moveTo>
                <a:lnTo>
                  <a:pt x="509346" y="0"/>
                </a:lnTo>
                <a:lnTo>
                  <a:pt x="509346" y="834993"/>
                </a:lnTo>
                <a:lnTo>
                  <a:pt x="0" y="83499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80000" flipH="1">
            <a:off x="6161454" y="2248534"/>
            <a:ext cx="509346" cy="834994"/>
          </a:xfrm>
          <a:custGeom>
            <a:avLst/>
            <a:gdLst/>
            <a:ahLst/>
            <a:cxnLst/>
            <a:rect l="l" t="t" r="r" b="b"/>
            <a:pathLst>
              <a:path w="509346" h="834994">
                <a:moveTo>
                  <a:pt x="509346" y="0"/>
                </a:moveTo>
                <a:lnTo>
                  <a:pt x="0" y="0"/>
                </a:lnTo>
                <a:lnTo>
                  <a:pt x="0" y="834993"/>
                </a:lnTo>
                <a:lnTo>
                  <a:pt x="509346" y="834993"/>
                </a:lnTo>
                <a:lnTo>
                  <a:pt x="509346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-5400000">
            <a:off x="4592274" y="2277069"/>
            <a:ext cx="569053" cy="370596"/>
          </a:xfrm>
          <a:custGeom>
            <a:avLst/>
            <a:gdLst/>
            <a:ahLst/>
            <a:cxnLst/>
            <a:rect l="l" t="t" r="r" b="b"/>
            <a:pathLst>
              <a:path w="569053" h="370596">
                <a:moveTo>
                  <a:pt x="0" y="0"/>
                </a:moveTo>
                <a:lnTo>
                  <a:pt x="569052" y="0"/>
                </a:lnTo>
                <a:lnTo>
                  <a:pt x="569052" y="370596"/>
                </a:lnTo>
                <a:lnTo>
                  <a:pt x="0" y="37059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9120000">
            <a:off x="6161454" y="4231673"/>
            <a:ext cx="509346" cy="834994"/>
          </a:xfrm>
          <a:custGeom>
            <a:avLst/>
            <a:gdLst/>
            <a:ahLst/>
            <a:cxnLst/>
            <a:rect l="l" t="t" r="r" b="b"/>
            <a:pathLst>
              <a:path w="509346" h="834994">
                <a:moveTo>
                  <a:pt x="0" y="0"/>
                </a:moveTo>
                <a:lnTo>
                  <a:pt x="509346" y="0"/>
                </a:lnTo>
                <a:lnTo>
                  <a:pt x="509346" y="834993"/>
                </a:lnTo>
                <a:lnTo>
                  <a:pt x="0" y="83499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-9120000" flipH="1">
            <a:off x="3082800" y="4231673"/>
            <a:ext cx="509346" cy="834994"/>
          </a:xfrm>
          <a:custGeom>
            <a:avLst/>
            <a:gdLst/>
            <a:ahLst/>
            <a:cxnLst/>
            <a:rect l="l" t="t" r="r" b="b"/>
            <a:pathLst>
              <a:path w="509346" h="834994">
                <a:moveTo>
                  <a:pt x="509346" y="0"/>
                </a:moveTo>
                <a:lnTo>
                  <a:pt x="0" y="0"/>
                </a:lnTo>
                <a:lnTo>
                  <a:pt x="0" y="834993"/>
                </a:lnTo>
                <a:lnTo>
                  <a:pt x="509346" y="834993"/>
                </a:lnTo>
                <a:lnTo>
                  <a:pt x="509346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592274" y="4667535"/>
            <a:ext cx="569053" cy="370596"/>
          </a:xfrm>
          <a:custGeom>
            <a:avLst/>
            <a:gdLst/>
            <a:ahLst/>
            <a:cxnLst/>
            <a:rect l="l" t="t" r="r" b="b"/>
            <a:pathLst>
              <a:path w="569053" h="370596">
                <a:moveTo>
                  <a:pt x="0" y="0"/>
                </a:moveTo>
                <a:lnTo>
                  <a:pt x="569052" y="0"/>
                </a:lnTo>
                <a:lnTo>
                  <a:pt x="569052" y="370596"/>
                </a:lnTo>
                <a:lnTo>
                  <a:pt x="0" y="37059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3805" y="1185852"/>
            <a:ext cx="2130126" cy="86093"/>
          </a:xfrm>
          <a:custGeom>
            <a:avLst/>
            <a:gdLst/>
            <a:ahLst/>
            <a:cxnLst/>
            <a:rect l="l" t="t" r="r" b="b"/>
            <a:pathLst>
              <a:path w="2130126" h="86093">
                <a:moveTo>
                  <a:pt x="0" y="0"/>
                </a:moveTo>
                <a:lnTo>
                  <a:pt x="2130126" y="0"/>
                </a:lnTo>
                <a:lnTo>
                  <a:pt x="2130126" y="86092"/>
                </a:lnTo>
                <a:lnTo>
                  <a:pt x="0" y="8609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11737" y="873432"/>
            <a:ext cx="2130126" cy="86093"/>
          </a:xfrm>
          <a:custGeom>
            <a:avLst/>
            <a:gdLst/>
            <a:ahLst/>
            <a:cxnLst/>
            <a:rect l="l" t="t" r="r" b="b"/>
            <a:pathLst>
              <a:path w="2130126" h="86093">
                <a:moveTo>
                  <a:pt x="0" y="0"/>
                </a:moveTo>
                <a:lnTo>
                  <a:pt x="2130126" y="0"/>
                </a:lnTo>
                <a:lnTo>
                  <a:pt x="2130126" y="86093"/>
                </a:lnTo>
                <a:lnTo>
                  <a:pt x="0" y="8609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41233" y="1139190"/>
            <a:ext cx="2130126" cy="86093"/>
          </a:xfrm>
          <a:custGeom>
            <a:avLst/>
            <a:gdLst/>
            <a:ahLst/>
            <a:cxnLst/>
            <a:rect l="l" t="t" r="r" b="b"/>
            <a:pathLst>
              <a:path w="2130126" h="86093">
                <a:moveTo>
                  <a:pt x="0" y="0"/>
                </a:moveTo>
                <a:lnTo>
                  <a:pt x="2130125" y="0"/>
                </a:lnTo>
                <a:lnTo>
                  <a:pt x="2130125" y="86092"/>
                </a:lnTo>
                <a:lnTo>
                  <a:pt x="0" y="8609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20280" y="5346946"/>
            <a:ext cx="2130126" cy="86093"/>
          </a:xfrm>
          <a:custGeom>
            <a:avLst/>
            <a:gdLst/>
            <a:ahLst/>
            <a:cxnLst/>
            <a:rect l="l" t="t" r="r" b="b"/>
            <a:pathLst>
              <a:path w="2130126" h="86093">
                <a:moveTo>
                  <a:pt x="0" y="0"/>
                </a:moveTo>
                <a:lnTo>
                  <a:pt x="2130125" y="0"/>
                </a:lnTo>
                <a:lnTo>
                  <a:pt x="2130125" y="86092"/>
                </a:lnTo>
                <a:lnTo>
                  <a:pt x="0" y="8609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11737" y="5657808"/>
            <a:ext cx="2130126" cy="86093"/>
          </a:xfrm>
          <a:custGeom>
            <a:avLst/>
            <a:gdLst/>
            <a:ahLst/>
            <a:cxnLst/>
            <a:rect l="l" t="t" r="r" b="b"/>
            <a:pathLst>
              <a:path w="2130126" h="86093">
                <a:moveTo>
                  <a:pt x="0" y="0"/>
                </a:moveTo>
                <a:lnTo>
                  <a:pt x="2130126" y="0"/>
                </a:lnTo>
                <a:lnTo>
                  <a:pt x="2130126" y="86092"/>
                </a:lnTo>
                <a:lnTo>
                  <a:pt x="0" y="8609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0975" y="5362792"/>
            <a:ext cx="2130126" cy="86093"/>
          </a:xfrm>
          <a:custGeom>
            <a:avLst/>
            <a:gdLst/>
            <a:ahLst/>
            <a:cxnLst/>
            <a:rect l="l" t="t" r="r" b="b"/>
            <a:pathLst>
              <a:path w="2130126" h="86093">
                <a:moveTo>
                  <a:pt x="0" y="0"/>
                </a:moveTo>
                <a:lnTo>
                  <a:pt x="2130125" y="0"/>
                </a:lnTo>
                <a:lnTo>
                  <a:pt x="2130125" y="86092"/>
                </a:lnTo>
                <a:lnTo>
                  <a:pt x="0" y="8609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TextBox 14"/>
          <p:cNvSpPr txBox="1"/>
          <p:nvPr/>
        </p:nvSpPr>
        <p:spPr>
          <a:xfrm>
            <a:off x="3521220" y="2885391"/>
            <a:ext cx="2733383" cy="16093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97"/>
              </a:lnSpc>
            </a:pPr>
            <a:r>
              <a:rPr lang="en-US" sz="2599" spc="51" dirty="0">
                <a:solidFill>
                  <a:srgbClr val="0F2044"/>
                </a:solidFill>
                <a:latin typeface="Poppins"/>
                <a:ea typeface="Poppins"/>
                <a:cs typeface="Poppins"/>
                <a:sym typeface="Poppins"/>
              </a:rPr>
              <a:t>IS AN ACCELERATED COURSE RIGHT FOR ME?</a:t>
            </a:r>
          </a:p>
        </p:txBody>
      </p:sp>
      <p:sp>
        <p:nvSpPr>
          <p:cNvPr id="15" name="Freeform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73280" y="3172460"/>
            <a:ext cx="2130126" cy="86093"/>
          </a:xfrm>
          <a:custGeom>
            <a:avLst/>
            <a:gdLst/>
            <a:ahLst/>
            <a:cxnLst/>
            <a:rect l="l" t="t" r="r" b="b"/>
            <a:pathLst>
              <a:path w="2130126" h="86093">
                <a:moveTo>
                  <a:pt x="0" y="0"/>
                </a:moveTo>
                <a:lnTo>
                  <a:pt x="2130125" y="0"/>
                </a:lnTo>
                <a:lnTo>
                  <a:pt x="2130125" y="86092"/>
                </a:lnTo>
                <a:lnTo>
                  <a:pt x="0" y="8609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0195" y="3172460"/>
            <a:ext cx="2130126" cy="86093"/>
          </a:xfrm>
          <a:custGeom>
            <a:avLst/>
            <a:gdLst/>
            <a:ahLst/>
            <a:cxnLst/>
            <a:rect l="l" t="t" r="r" b="b"/>
            <a:pathLst>
              <a:path w="2130126" h="86093">
                <a:moveTo>
                  <a:pt x="0" y="0"/>
                </a:moveTo>
                <a:lnTo>
                  <a:pt x="2130125" y="0"/>
                </a:lnTo>
                <a:lnTo>
                  <a:pt x="2130125" y="86092"/>
                </a:lnTo>
                <a:lnTo>
                  <a:pt x="0" y="8609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70643" y="3472302"/>
            <a:ext cx="569053" cy="370596"/>
          </a:xfrm>
          <a:custGeom>
            <a:avLst/>
            <a:gdLst/>
            <a:ahLst/>
            <a:cxnLst/>
            <a:rect l="l" t="t" r="r" b="b"/>
            <a:pathLst>
              <a:path w="569053" h="370596">
                <a:moveTo>
                  <a:pt x="0" y="0"/>
                </a:moveTo>
                <a:lnTo>
                  <a:pt x="569052" y="0"/>
                </a:lnTo>
                <a:lnTo>
                  <a:pt x="569052" y="370596"/>
                </a:lnTo>
                <a:lnTo>
                  <a:pt x="0" y="37059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Freeform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3013905" y="3472302"/>
            <a:ext cx="569053" cy="370596"/>
          </a:xfrm>
          <a:custGeom>
            <a:avLst/>
            <a:gdLst/>
            <a:ahLst/>
            <a:cxnLst/>
            <a:rect l="l" t="t" r="r" b="b"/>
            <a:pathLst>
              <a:path w="569053" h="370596">
                <a:moveTo>
                  <a:pt x="569052" y="0"/>
                </a:moveTo>
                <a:lnTo>
                  <a:pt x="0" y="0"/>
                </a:lnTo>
                <a:lnTo>
                  <a:pt x="0" y="370596"/>
                </a:lnTo>
                <a:lnTo>
                  <a:pt x="569052" y="370596"/>
                </a:lnTo>
                <a:lnTo>
                  <a:pt x="569052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0" name="TextBox 20"/>
          <p:cNvSpPr txBox="1"/>
          <p:nvPr/>
        </p:nvSpPr>
        <p:spPr>
          <a:xfrm>
            <a:off x="566570" y="696637"/>
            <a:ext cx="2244595" cy="3562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0"/>
              </a:lnSpc>
            </a:pPr>
            <a:r>
              <a:rPr lang="en-US" sz="1800" b="1">
                <a:solidFill>
                  <a:srgbClr val="0F2044"/>
                </a:solidFill>
                <a:latin typeface="Poppins Bold"/>
                <a:ea typeface="Poppins Bold"/>
                <a:cs typeface="Poppins Bold"/>
                <a:sym typeface="Poppins Bold"/>
              </a:rPr>
              <a:t>COURSE GOALS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380311" y="1343965"/>
            <a:ext cx="2617114" cy="710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19"/>
              </a:lnSpc>
            </a:pPr>
            <a:r>
              <a:rPr lang="en-US" sz="1199">
                <a:solidFill>
                  <a:srgbClr val="0F2044"/>
                </a:solidFill>
                <a:latin typeface="Poppins"/>
                <a:ea typeface="Poppins"/>
                <a:cs typeface="Poppins"/>
                <a:sym typeface="Poppins"/>
              </a:rPr>
              <a:t>Does the content require building and practicing content across multiple weeks?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919430" y="384217"/>
            <a:ext cx="1914739" cy="3562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0"/>
              </a:lnSpc>
            </a:pPr>
            <a:r>
              <a:rPr lang="en-US" sz="1800" b="1">
                <a:solidFill>
                  <a:srgbClr val="0F2044"/>
                </a:solidFill>
                <a:latin typeface="Poppins Bold"/>
                <a:ea typeface="Poppins Bold"/>
                <a:cs typeface="Poppins Bold"/>
                <a:sym typeface="Poppins Bold"/>
              </a:rPr>
              <a:t>CONTENT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3758339" y="1031545"/>
            <a:ext cx="2236922" cy="710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19"/>
              </a:lnSpc>
            </a:pPr>
            <a:r>
              <a:rPr lang="en-US" sz="1199">
                <a:solidFill>
                  <a:srgbClr val="0F2044"/>
                </a:solidFill>
                <a:latin typeface="Poppins"/>
                <a:ea typeface="Poppins"/>
                <a:cs typeface="Poppins"/>
                <a:sym typeface="Poppins"/>
              </a:rPr>
              <a:t>Can I narrow my course content to must haves and should knows?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6469525" y="645795"/>
            <a:ext cx="3043818" cy="3562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0"/>
              </a:lnSpc>
            </a:pPr>
            <a:r>
              <a:rPr lang="en-US" sz="1800" b="1">
                <a:solidFill>
                  <a:srgbClr val="0F2044"/>
                </a:solidFill>
                <a:latin typeface="Poppins Bold"/>
                <a:ea typeface="Poppins Bold"/>
                <a:cs typeface="Poppins Bold"/>
                <a:sym typeface="Poppins Bold"/>
              </a:rPr>
              <a:t>ASSIGNMENTS/ACTIVITIES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6837010" y="1297303"/>
            <a:ext cx="2430880" cy="710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19"/>
              </a:lnSpc>
            </a:pPr>
            <a:r>
              <a:rPr lang="en-US" sz="1199">
                <a:solidFill>
                  <a:srgbClr val="0F2044"/>
                </a:solidFill>
                <a:latin typeface="Poppins"/>
                <a:ea typeface="Poppins"/>
                <a:cs typeface="Poppins"/>
                <a:sym typeface="Poppins"/>
              </a:rPr>
              <a:t>Can my assignments and learning activities be adapted to 7 weeks?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7016045" y="2679065"/>
            <a:ext cx="2244595" cy="3562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0"/>
              </a:lnSpc>
            </a:pPr>
            <a:r>
              <a:rPr lang="en-US" sz="1800" b="1">
                <a:solidFill>
                  <a:srgbClr val="0F2044"/>
                </a:solidFill>
                <a:latin typeface="Poppins Bold"/>
                <a:ea typeface="Poppins Bold"/>
                <a:cs typeface="Poppins Bold"/>
                <a:sym typeface="Poppins Bold"/>
              </a:rPr>
              <a:t>Engagement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6829785" y="3324860"/>
            <a:ext cx="2617114" cy="948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19"/>
              </a:lnSpc>
            </a:pPr>
            <a:r>
              <a:rPr lang="en-US" sz="1199" dirty="0">
                <a:solidFill>
                  <a:srgbClr val="0F2044"/>
                </a:solidFill>
                <a:latin typeface="Poppins"/>
                <a:ea typeface="Poppins"/>
                <a:cs typeface="Poppins"/>
                <a:sym typeface="Poppins"/>
              </a:rPr>
              <a:t>Do I have strategies for developing a community in the course and fostering engagement within the first two weeks of class?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6963045" y="4853919"/>
            <a:ext cx="2244595" cy="3562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0"/>
              </a:lnSpc>
            </a:pPr>
            <a:r>
              <a:rPr lang="en-US" sz="1800" b="1">
                <a:solidFill>
                  <a:srgbClr val="0F2044"/>
                </a:solidFill>
                <a:latin typeface="Poppins Bold"/>
                <a:ea typeface="Poppins Bold"/>
                <a:cs typeface="Poppins Bold"/>
                <a:sym typeface="Poppins Bold"/>
              </a:rPr>
              <a:t>Pacing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6776786" y="5499346"/>
            <a:ext cx="2617114" cy="710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19"/>
              </a:lnSpc>
            </a:pPr>
            <a:r>
              <a:rPr lang="en-US" sz="1199">
                <a:solidFill>
                  <a:srgbClr val="0F2044"/>
                </a:solidFill>
                <a:latin typeface="Poppins"/>
                <a:ea typeface="Poppins"/>
                <a:cs typeface="Poppins"/>
                <a:sym typeface="Poppins"/>
              </a:rPr>
              <a:t>Do I have strategies to help students stay on track with the high volume, high pace course?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3919430" y="5164781"/>
            <a:ext cx="1914739" cy="3562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0"/>
              </a:lnSpc>
            </a:pPr>
            <a:r>
              <a:rPr lang="en-US" sz="1800" b="1">
                <a:solidFill>
                  <a:srgbClr val="0F2044"/>
                </a:solidFill>
                <a:latin typeface="Poppins Bold"/>
                <a:ea typeface="Poppins Bold"/>
                <a:cs typeface="Poppins Bold"/>
                <a:sym typeface="Poppins Bold"/>
              </a:rPr>
              <a:t>Comfort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3284075" y="5810208"/>
            <a:ext cx="3185451" cy="710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19"/>
              </a:lnSpc>
            </a:pPr>
            <a:r>
              <a:rPr lang="en-US" sz="1199">
                <a:solidFill>
                  <a:srgbClr val="0F2044"/>
                </a:solidFill>
                <a:latin typeface="Poppins"/>
                <a:ea typeface="Poppins"/>
                <a:cs typeface="Poppins"/>
                <a:sym typeface="Poppins"/>
              </a:rPr>
              <a:t>Am I comfortable with leveraging learning technology to deliver content (e.g., videos, infographics, Canvas)?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533740" y="4869765"/>
            <a:ext cx="2244595" cy="3562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0"/>
              </a:lnSpc>
            </a:pPr>
            <a:r>
              <a:rPr lang="en-US" sz="1800" b="1">
                <a:solidFill>
                  <a:srgbClr val="0F2044"/>
                </a:solidFill>
                <a:latin typeface="Poppins Bold"/>
                <a:ea typeface="Poppins Bold"/>
                <a:cs typeface="Poppins Bold"/>
                <a:sym typeface="Poppins Bold"/>
              </a:rPr>
              <a:t>Time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347480" y="5515192"/>
            <a:ext cx="2617114" cy="948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19"/>
              </a:lnSpc>
            </a:pPr>
            <a:r>
              <a:rPr lang="en-US" sz="1199" dirty="0">
                <a:solidFill>
                  <a:srgbClr val="0F2044"/>
                </a:solidFill>
                <a:latin typeface="Poppins"/>
                <a:ea typeface="Poppins"/>
                <a:cs typeface="Poppins"/>
                <a:sym typeface="Poppins"/>
              </a:rPr>
              <a:t>Can I commit significant time to communicating with students and providing grades/feedback on quick timeline?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306701" y="2679065"/>
            <a:ext cx="2764335" cy="3562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0"/>
              </a:lnSpc>
            </a:pPr>
            <a:r>
              <a:rPr lang="en-US" sz="1800" b="1">
                <a:solidFill>
                  <a:srgbClr val="0F2044"/>
                </a:solidFill>
                <a:latin typeface="Poppins Bold"/>
                <a:ea typeface="Poppins Bold"/>
                <a:cs typeface="Poppins Bold"/>
                <a:sym typeface="Poppins Bold"/>
              </a:rPr>
              <a:t>Teaching Approach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306701" y="3324860"/>
            <a:ext cx="2617114" cy="12034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19"/>
              </a:lnSpc>
            </a:pPr>
            <a:r>
              <a:rPr lang="en-US" sz="1199" dirty="0">
                <a:solidFill>
                  <a:srgbClr val="0F2044"/>
                </a:solidFill>
                <a:latin typeface="Poppins"/>
                <a:ea typeface="Poppins"/>
                <a:cs typeface="Poppins"/>
                <a:sym typeface="Poppins"/>
              </a:rPr>
              <a:t>Am I comfortable with a fast-paced approach? Can I use a variety of teaching methods, like active learning, that will help break up the course content?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2761ec8-7198-4440-bea0-e9dd2af28b51}" enabled="1" method="Standard" siteId="{73e15cf5-5dbb-46af-a862-753916269d7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167</Words>
  <Application>Microsoft Macintosh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Poppins Bold</vt:lpstr>
      <vt:lpstr>Poppins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an Accelerated Courses Right for Me?</dc:title>
  <cp:lastModifiedBy>Laura Pipe</cp:lastModifiedBy>
  <cp:revision>2</cp:revision>
  <dcterms:created xsi:type="dcterms:W3CDTF">2006-08-16T00:00:00Z</dcterms:created>
  <dcterms:modified xsi:type="dcterms:W3CDTF">2026-05-01T16:40:48Z</dcterms:modified>
  <dc:identifier>DAHIb9oZ2_0</dc:identifier>
</cp:coreProperties>
</file>